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93" r:id="rId5"/>
    <p:sldId id="294" r:id="rId6"/>
    <p:sldId id="296" r:id="rId7"/>
    <p:sldId id="295" r:id="rId8"/>
    <p:sldId id="297" r:id="rId9"/>
    <p:sldId id="298" r:id="rId10"/>
    <p:sldId id="259" r:id="rId11"/>
    <p:sldId id="299" r:id="rId12"/>
    <p:sldId id="266" r:id="rId13"/>
    <p:sldId id="300" r:id="rId14"/>
    <p:sldId id="301" r:id="rId15"/>
    <p:sldId id="302" r:id="rId16"/>
    <p:sldId id="303" r:id="rId17"/>
    <p:sldId id="260" r:id="rId18"/>
    <p:sldId id="272" r:id="rId19"/>
    <p:sldId id="306" r:id="rId20"/>
    <p:sldId id="307" r:id="rId21"/>
    <p:sldId id="308" r:id="rId22"/>
    <p:sldId id="309" r:id="rId23"/>
    <p:sldId id="304" r:id="rId24"/>
    <p:sldId id="30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CED6"/>
    <a:srgbClr val="B3DCE2"/>
    <a:srgbClr val="47ABB9"/>
    <a:srgbClr val="CBE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88909" autoAdjust="0"/>
  </p:normalViewPr>
  <p:slideViewPr>
    <p:cSldViewPr snapToGrid="0">
      <p:cViewPr varScale="1">
        <p:scale>
          <a:sx n="76" d="100"/>
          <a:sy n="76" d="100"/>
        </p:scale>
        <p:origin x="76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9A5FA-CEC5-43A5-8C1E-73DABB5F0634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C4B7A-092B-4026-9B38-6FEE49FB59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99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267659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9573C-4563-40E3-94F9-55383A434BA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462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966" y="317833"/>
            <a:ext cx="10515600" cy="580806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7ABB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898639"/>
            <a:ext cx="12192000" cy="595936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2022/3/18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37502" y="3288869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冬奥纪念品交易平台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04136" y="2691110"/>
            <a:ext cx="2176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高程</a:t>
            </a:r>
            <a:r>
              <a:rPr kumimoji="1" lang="en-US" altLang="zh-CN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Project</a:t>
            </a:r>
            <a:endParaRPr kumimoji="1" lang="zh-CN" altLang="en-US" sz="28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4448899" y="4342878"/>
            <a:ext cx="329420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制作人：</a:t>
            </a:r>
            <a:r>
              <a:rPr lang="en-US" altLang="zh-CN" sz="1600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211220127 </a:t>
            </a:r>
            <a:r>
              <a:rPr lang="zh-CN" altLang="en-US" sz="1600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</a:rPr>
              <a:t>顾嘉宇</a:t>
            </a:r>
          </a:p>
        </p:txBody>
      </p:sp>
      <p:grpSp>
        <p:nvGrpSpPr>
          <p:cNvPr id="6" name="组 11"/>
          <p:cNvGrpSpPr/>
          <p:nvPr/>
        </p:nvGrpSpPr>
        <p:grpSpPr>
          <a:xfrm>
            <a:off x="5408579" y="898636"/>
            <a:ext cx="1567474" cy="1567470"/>
            <a:chOff x="5431425" y="497164"/>
            <a:chExt cx="1482332" cy="1482330"/>
          </a:xfrm>
        </p:grpSpPr>
        <p:sp>
          <p:nvSpPr>
            <p:cNvPr id="8" name="椭圆 7"/>
            <p:cNvSpPr/>
            <p:nvPr/>
          </p:nvSpPr>
          <p:spPr>
            <a:xfrm>
              <a:off x="5431425" y="497164"/>
              <a:ext cx="1482332" cy="1482330"/>
            </a:xfrm>
            <a:prstGeom prst="ellipse">
              <a:avLst/>
            </a:prstGeom>
            <a:solidFill>
              <a:srgbClr val="47ABB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751305" y="941168"/>
              <a:ext cx="842572" cy="614420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Joel Hanson - Traveling Ligh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798979" y="-186983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模块划分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7">
            <a:extLst>
              <a:ext uri="{FF2B5EF4-FFF2-40B4-BE49-F238E27FC236}">
                <a16:creationId xmlns:a16="http://schemas.microsoft.com/office/drawing/2014/main" id="{A566A858-F57D-4C06-8511-48F9ACEC42D6}"/>
              </a:ext>
            </a:extLst>
          </p:cNvPr>
          <p:cNvSpPr/>
          <p:nvPr/>
        </p:nvSpPr>
        <p:spPr bwMode="auto">
          <a:xfrm flipH="1">
            <a:off x="6003561" y="3573587"/>
            <a:ext cx="2891118" cy="2924843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A1A6AF-4609-435B-8EB7-B4D64AFD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66" y="272023"/>
            <a:ext cx="10515600" cy="580806"/>
          </a:xfrm>
        </p:spPr>
        <p:txBody>
          <a:bodyPr/>
          <a:lstStyle/>
          <a:p>
            <a:r>
              <a:rPr lang="zh-CN" altLang="en-US" dirty="0"/>
              <a:t>主模块划分</a:t>
            </a: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69B5BBC2-113C-4C43-BE98-F86DC264DD6A}"/>
              </a:ext>
            </a:extLst>
          </p:cNvPr>
          <p:cNvSpPr/>
          <p:nvPr/>
        </p:nvSpPr>
        <p:spPr bwMode="auto">
          <a:xfrm flipH="1">
            <a:off x="8607800" y="1694790"/>
            <a:ext cx="2221049" cy="3405457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31E53749-D2E4-4F00-BC1F-30A5ACF08A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0735" y="2081019"/>
            <a:ext cx="1029401" cy="696077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CA62F8-814D-4CA2-92DB-388CC7D97F71}"/>
              </a:ext>
            </a:extLst>
          </p:cNvPr>
          <p:cNvGrpSpPr/>
          <p:nvPr/>
        </p:nvGrpSpPr>
        <p:grpSpPr>
          <a:xfrm>
            <a:off x="1110220" y="2681688"/>
            <a:ext cx="1749122" cy="1747587"/>
            <a:chOff x="1314269" y="3137941"/>
            <a:chExt cx="1907896" cy="190622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289916-5BB3-4DF4-A8BD-74D60269DD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8" name="Oval 14">
              <a:extLst>
                <a:ext uri="{FF2B5EF4-FFF2-40B4-BE49-F238E27FC236}">
                  <a16:creationId xmlns:a16="http://schemas.microsoft.com/office/drawing/2014/main" id="{AEF56255-3E95-4527-979F-0AB6540E7D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882B9898-6DDA-424A-B4D0-F09537BAEA81}"/>
                </a:ext>
              </a:extLst>
            </p:cNvPr>
            <p:cNvSpPr txBox="1"/>
            <p:nvPr/>
          </p:nvSpPr>
          <p:spPr>
            <a:xfrm flipH="1">
              <a:off x="1636121" y="3637042"/>
              <a:ext cx="1222886" cy="90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</a:p>
            <a:p>
              <a:pPr algn="ctr"/>
              <a:r>
                <a:rPr lang="en-US" altLang="zh-CN" sz="24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Menu</a:t>
              </a:r>
            </a:p>
          </p:txBody>
        </p:sp>
      </p:grpSp>
      <p:sp>
        <p:nvSpPr>
          <p:cNvPr id="10" name="Line 11">
            <a:extLst>
              <a:ext uri="{FF2B5EF4-FFF2-40B4-BE49-F238E27FC236}">
                <a16:creationId xmlns:a16="http://schemas.microsoft.com/office/drawing/2014/main" id="{9F071C46-A328-4415-810D-3CDD0163FD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31706" y="4255991"/>
            <a:ext cx="663136" cy="538015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5BA40A4-B477-430F-8064-E6AB26E62DFF}"/>
              </a:ext>
            </a:extLst>
          </p:cNvPr>
          <p:cNvGrpSpPr/>
          <p:nvPr/>
        </p:nvGrpSpPr>
        <p:grpSpPr>
          <a:xfrm>
            <a:off x="3615862" y="1161589"/>
            <a:ext cx="1236128" cy="1235044"/>
            <a:chOff x="1314269" y="3137941"/>
            <a:chExt cx="1907896" cy="1906222"/>
          </a:xfrm>
        </p:grpSpPr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8A6D38CF-F2BD-4443-B604-7208618BB5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792E118F-E0CC-4C11-8374-9483E980AF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455419" y="3278251"/>
              <a:ext cx="1625601" cy="1625601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66D9183-4E56-4586-9154-F48E621E1D2E}"/>
                </a:ext>
              </a:extLst>
            </p:cNvPr>
            <p:cNvSpPr txBox="1"/>
            <p:nvPr/>
          </p:nvSpPr>
          <p:spPr>
            <a:xfrm flipH="1">
              <a:off x="1536105" y="3806029"/>
              <a:ext cx="1544913" cy="57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DD7C5C1-9E7D-40A6-BF17-0187579B08FD}"/>
              </a:ext>
            </a:extLst>
          </p:cNvPr>
          <p:cNvGrpSpPr/>
          <p:nvPr/>
        </p:nvGrpSpPr>
        <p:grpSpPr>
          <a:xfrm>
            <a:off x="9883181" y="2864004"/>
            <a:ext cx="1236128" cy="1235044"/>
            <a:chOff x="1319551" y="3137941"/>
            <a:chExt cx="1907896" cy="1906222"/>
          </a:xfrm>
        </p:grpSpPr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CC9A220D-81CC-4745-8D09-4146699CF1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319551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0373462B-182E-4DD9-8176-3F06B59F33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462929" y="3294189"/>
              <a:ext cx="1625600" cy="1625601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5F7C7521-72DD-4170-900E-2B7610FBE138}"/>
                </a:ext>
              </a:extLst>
            </p:cNvPr>
            <p:cNvSpPr txBox="1"/>
            <p:nvPr/>
          </p:nvSpPr>
          <p:spPr>
            <a:xfrm flipH="1">
              <a:off x="1676232" y="3609987"/>
              <a:ext cx="1337548" cy="997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Data.h/cpp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1858542-ACCD-4254-B9BC-852C33CEA7F4}"/>
              </a:ext>
            </a:extLst>
          </p:cNvPr>
          <p:cNvGrpSpPr/>
          <p:nvPr/>
        </p:nvGrpSpPr>
        <p:grpSpPr>
          <a:xfrm>
            <a:off x="3351381" y="4640161"/>
            <a:ext cx="1236128" cy="1235044"/>
            <a:chOff x="1314269" y="3137941"/>
            <a:chExt cx="1907896" cy="1906222"/>
          </a:xfrm>
        </p:grpSpPr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D5007A97-4441-41B5-BCB1-D70A3BF21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9705B708-7F50-40F8-8629-8E92A6F116D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62104B80-5645-4CB2-B6CC-25D68C3147FD}"/>
                </a:ext>
              </a:extLst>
            </p:cNvPr>
            <p:cNvSpPr txBox="1"/>
            <p:nvPr/>
          </p:nvSpPr>
          <p:spPr>
            <a:xfrm flipH="1">
              <a:off x="1462049" y="3848058"/>
              <a:ext cx="1618965" cy="57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User.h</a:t>
              </a:r>
            </a:p>
          </p:txBody>
        </p:sp>
      </p:grpSp>
      <p:sp>
        <p:nvSpPr>
          <p:cNvPr id="23" name="Line 11">
            <a:extLst>
              <a:ext uri="{FF2B5EF4-FFF2-40B4-BE49-F238E27FC236}">
                <a16:creationId xmlns:a16="http://schemas.microsoft.com/office/drawing/2014/main" id="{AFAC2871-259A-4CAF-AE18-9FE097B874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6057" y="5514774"/>
            <a:ext cx="1118539" cy="563710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4" name="Line 11">
            <a:extLst>
              <a:ext uri="{FF2B5EF4-FFF2-40B4-BE49-F238E27FC236}">
                <a16:creationId xmlns:a16="http://schemas.microsoft.com/office/drawing/2014/main" id="{F37AE5AE-E17A-49DC-841A-367986708B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1545" y="4129156"/>
            <a:ext cx="1122036" cy="676390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48E2BD4-2E09-4E80-836C-33F63D83D83B}"/>
              </a:ext>
            </a:extLst>
          </p:cNvPr>
          <p:cNvGrpSpPr/>
          <p:nvPr/>
        </p:nvGrpSpPr>
        <p:grpSpPr>
          <a:xfrm>
            <a:off x="5410673" y="3496584"/>
            <a:ext cx="1236128" cy="1235044"/>
            <a:chOff x="1314269" y="3137941"/>
            <a:chExt cx="1907896" cy="1906222"/>
          </a:xfrm>
        </p:grpSpPr>
        <p:sp>
          <p:nvSpPr>
            <p:cNvPr id="26" name="Oval 6">
              <a:extLst>
                <a:ext uri="{FF2B5EF4-FFF2-40B4-BE49-F238E27FC236}">
                  <a16:creationId xmlns:a16="http://schemas.microsoft.com/office/drawing/2014/main" id="{EED6F610-79DF-496C-B2B7-B609663AAC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B13BF5AF-E093-4874-BFB4-800C13F036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455419" y="3278251"/>
              <a:ext cx="1625601" cy="1625601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C24D15B7-7F1C-467F-91C0-33F06ED5AEA6}"/>
                </a:ext>
              </a:extLst>
            </p:cNvPr>
            <p:cNvSpPr txBox="1"/>
            <p:nvPr/>
          </p:nvSpPr>
          <p:spPr>
            <a:xfrm flipH="1">
              <a:off x="1367410" y="3744635"/>
              <a:ext cx="1780429" cy="997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Seller.h/cpp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EB2EAD0-13BE-4A10-B203-2FA74A447509}"/>
              </a:ext>
            </a:extLst>
          </p:cNvPr>
          <p:cNvGrpSpPr/>
          <p:nvPr/>
        </p:nvGrpSpPr>
        <p:grpSpPr>
          <a:xfrm>
            <a:off x="7737690" y="1252963"/>
            <a:ext cx="1262267" cy="1235044"/>
            <a:chOff x="1314269" y="3137941"/>
            <a:chExt cx="1948240" cy="1906222"/>
          </a:xfrm>
        </p:grpSpPr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2E3E0F1C-DC36-48A0-809B-E3C7F920F5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1" name="Oval 14">
              <a:extLst>
                <a:ext uri="{FF2B5EF4-FFF2-40B4-BE49-F238E27FC236}">
                  <a16:creationId xmlns:a16="http://schemas.microsoft.com/office/drawing/2014/main" id="{50E3EE69-F881-456C-9766-8030927F91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469697" y="3297411"/>
              <a:ext cx="1625602" cy="1625601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2599D2D2-CBE7-4354-9707-52B4BDE03837}"/>
                </a:ext>
              </a:extLst>
            </p:cNvPr>
            <p:cNvSpPr txBox="1"/>
            <p:nvPr/>
          </p:nvSpPr>
          <p:spPr>
            <a:xfrm flipH="1">
              <a:off x="1336596" y="3806030"/>
              <a:ext cx="1925913" cy="57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Admin.h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5E46EFD-E444-4874-B976-8B7A1923AF0C}"/>
              </a:ext>
            </a:extLst>
          </p:cNvPr>
          <p:cNvGrpSpPr/>
          <p:nvPr/>
        </p:nvGrpSpPr>
        <p:grpSpPr>
          <a:xfrm>
            <a:off x="5582777" y="5491669"/>
            <a:ext cx="1236128" cy="1235044"/>
            <a:chOff x="1314269" y="3137941"/>
            <a:chExt cx="1907896" cy="1906222"/>
          </a:xfrm>
        </p:grpSpPr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A03C5C8D-3C4D-40FC-9128-F3396A69FB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5" name="Oval 14">
              <a:extLst>
                <a:ext uri="{FF2B5EF4-FFF2-40B4-BE49-F238E27FC236}">
                  <a16:creationId xmlns:a16="http://schemas.microsoft.com/office/drawing/2014/main" id="{07890587-3AF9-4A99-B46A-1A0133AD90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455419" y="3278251"/>
              <a:ext cx="1625601" cy="1625601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49BB50FD-F719-46A0-89EF-4B0BB74F4EA5}"/>
                </a:ext>
              </a:extLst>
            </p:cNvPr>
            <p:cNvSpPr txBox="1"/>
            <p:nvPr/>
          </p:nvSpPr>
          <p:spPr>
            <a:xfrm flipH="1">
              <a:off x="1354618" y="3694245"/>
              <a:ext cx="1867547" cy="997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Buyer.h/cpp</a:t>
              </a:r>
            </a:p>
          </p:txBody>
        </p:sp>
      </p:grpSp>
      <p:sp>
        <p:nvSpPr>
          <p:cNvPr id="37" name="Line 11">
            <a:extLst>
              <a:ext uri="{FF2B5EF4-FFF2-40B4-BE49-F238E27FC236}">
                <a16:creationId xmlns:a16="http://schemas.microsoft.com/office/drawing/2014/main" id="{40BCB806-ADC0-48D3-90A8-78AED7E85D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04265" y="1870484"/>
            <a:ext cx="2847890" cy="24476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9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" grpId="0" animBg="1"/>
      <p:bldP spid="4" grpId="0" animBg="1"/>
      <p:bldP spid="10" grpId="0" animBg="1"/>
      <p:bldP spid="23" grpId="0" animBg="1"/>
      <p:bldP spid="24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Menu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A4E296-099F-465C-A0D4-D948D00468F4}"/>
              </a:ext>
            </a:extLst>
          </p:cNvPr>
          <p:cNvSpPr txBox="1"/>
          <p:nvPr/>
        </p:nvSpPr>
        <p:spPr>
          <a:xfrm>
            <a:off x="668574" y="2359621"/>
            <a:ext cx="37937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进入主菜单界面：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打印界面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输入执行指令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1.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管理员模式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2.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用户模式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3.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用户注册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退出程序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C476453-4301-4A5A-9DFF-5391EDD94EA4}"/>
              </a:ext>
            </a:extLst>
          </p:cNvPr>
          <p:cNvGrpSpPr/>
          <p:nvPr/>
        </p:nvGrpSpPr>
        <p:grpSpPr>
          <a:xfrm>
            <a:off x="668575" y="1148831"/>
            <a:ext cx="2119718" cy="960598"/>
            <a:chOff x="1144466" y="1954817"/>
            <a:chExt cx="1616165" cy="646465"/>
          </a:xfrm>
        </p:grpSpPr>
        <p:sp>
          <p:nvSpPr>
            <p:cNvPr id="46" name="任意多边形 47">
              <a:extLst>
                <a:ext uri="{FF2B5EF4-FFF2-40B4-BE49-F238E27FC236}">
                  <a16:creationId xmlns:a16="http://schemas.microsoft.com/office/drawing/2014/main" id="{23145DF1-05B4-4B82-828F-3335C1BA0C32}"/>
                </a:ext>
              </a:extLst>
            </p:cNvPr>
            <p:cNvSpPr/>
            <p:nvPr/>
          </p:nvSpPr>
          <p:spPr>
            <a:xfrm>
              <a:off x="1144466" y="1954817"/>
              <a:ext cx="1616165" cy="646465"/>
            </a:xfrm>
            <a:custGeom>
              <a:avLst/>
              <a:gdLst>
                <a:gd name="connsiteX0" fmla="*/ 0 w 2477353"/>
                <a:gd name="connsiteY0" fmla="*/ 0 h 990941"/>
                <a:gd name="connsiteX1" fmla="*/ 1981883 w 2477353"/>
                <a:gd name="connsiteY1" fmla="*/ 0 h 990941"/>
                <a:gd name="connsiteX2" fmla="*/ 2477353 w 2477353"/>
                <a:gd name="connsiteY2" fmla="*/ 495471 h 990941"/>
                <a:gd name="connsiteX3" fmla="*/ 1981883 w 2477353"/>
                <a:gd name="connsiteY3" fmla="*/ 990941 h 990941"/>
                <a:gd name="connsiteX4" fmla="*/ 0 w 2477353"/>
                <a:gd name="connsiteY4" fmla="*/ 990941 h 990941"/>
                <a:gd name="connsiteX5" fmla="*/ 495471 w 2477353"/>
                <a:gd name="connsiteY5" fmla="*/ 495471 h 990941"/>
                <a:gd name="connsiteX6" fmla="*/ 0 w 2477353"/>
                <a:gd name="connsiteY6" fmla="*/ 0 h 9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7353" h="990941">
                  <a:moveTo>
                    <a:pt x="0" y="0"/>
                  </a:moveTo>
                  <a:lnTo>
                    <a:pt x="1981883" y="0"/>
                  </a:lnTo>
                  <a:lnTo>
                    <a:pt x="2477353" y="495471"/>
                  </a:lnTo>
                  <a:lnTo>
                    <a:pt x="1981883" y="990941"/>
                  </a:lnTo>
                  <a:lnTo>
                    <a:pt x="0" y="990941"/>
                  </a:lnTo>
                  <a:lnTo>
                    <a:pt x="495471" y="495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3492" tIns="56007" rIns="551477" bIns="56007" numCol="1" spcCol="1270" anchor="ctr" anchorCtr="0">
              <a:noAutofit/>
            </a:bodyPr>
            <a:lstStyle/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200">
                <a:solidFill>
                  <a:prstClr val="white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B8EFB4F-033B-4BA1-B7CC-D8B8CDBD7F02}"/>
                </a:ext>
              </a:extLst>
            </p:cNvPr>
            <p:cNvSpPr/>
            <p:nvPr/>
          </p:nvSpPr>
          <p:spPr>
            <a:xfrm>
              <a:off x="1489012" y="2039852"/>
              <a:ext cx="1107557" cy="476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</a:rPr>
                <a:t>程序入口</a:t>
              </a:r>
              <a:endParaRPr lang="en-US" altLang="zh-CN" sz="2000" dirty="0">
                <a:solidFill>
                  <a:prstClr val="white"/>
                </a:solidFill>
              </a:endParaRPr>
            </a:p>
            <a:p>
              <a:r>
                <a:rPr lang="en-US" altLang="zh-CN" sz="2000" dirty="0">
                  <a:solidFill>
                    <a:prstClr val="white"/>
                  </a:solidFill>
                </a:rPr>
                <a:t>Main Menu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C54315E-2EBF-4E40-B3D0-D99C9A8A2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76" y="1396667"/>
            <a:ext cx="703897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32CF2-326E-4BF3-B592-BDF092F8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Admin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DD48EC-0363-4861-BC82-F2272255E6C3}"/>
              </a:ext>
            </a:extLst>
          </p:cNvPr>
          <p:cNvSpPr txBox="1"/>
          <p:nvPr/>
        </p:nvSpPr>
        <p:spPr>
          <a:xfrm>
            <a:off x="987250" y="2211367"/>
            <a:ext cx="60943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管理员登陆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打印管理员界面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判断输入是否合法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根据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opt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执行不同的功能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1.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查看所有商品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2.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搜索商品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3.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下架指定货物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查看历史订单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5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查看所有用户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6.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封禁指定用户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7.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注销登录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0AB814B-D247-4E84-84CD-B729B0741C72}"/>
              </a:ext>
            </a:extLst>
          </p:cNvPr>
          <p:cNvGrpSpPr/>
          <p:nvPr/>
        </p:nvGrpSpPr>
        <p:grpSpPr>
          <a:xfrm>
            <a:off x="668575" y="1148831"/>
            <a:ext cx="2119718" cy="960598"/>
            <a:chOff x="1144466" y="1954817"/>
            <a:chExt cx="1616165" cy="646465"/>
          </a:xfrm>
        </p:grpSpPr>
        <p:sp>
          <p:nvSpPr>
            <p:cNvPr id="8" name="任意多边形 47">
              <a:extLst>
                <a:ext uri="{FF2B5EF4-FFF2-40B4-BE49-F238E27FC236}">
                  <a16:creationId xmlns:a16="http://schemas.microsoft.com/office/drawing/2014/main" id="{5CB0C480-29B3-44A8-A369-5F1AE31D9A3A}"/>
                </a:ext>
              </a:extLst>
            </p:cNvPr>
            <p:cNvSpPr/>
            <p:nvPr/>
          </p:nvSpPr>
          <p:spPr>
            <a:xfrm>
              <a:off x="1144466" y="1954817"/>
              <a:ext cx="1616165" cy="646465"/>
            </a:xfrm>
            <a:custGeom>
              <a:avLst/>
              <a:gdLst>
                <a:gd name="connsiteX0" fmla="*/ 0 w 2477353"/>
                <a:gd name="connsiteY0" fmla="*/ 0 h 990941"/>
                <a:gd name="connsiteX1" fmla="*/ 1981883 w 2477353"/>
                <a:gd name="connsiteY1" fmla="*/ 0 h 990941"/>
                <a:gd name="connsiteX2" fmla="*/ 2477353 w 2477353"/>
                <a:gd name="connsiteY2" fmla="*/ 495471 h 990941"/>
                <a:gd name="connsiteX3" fmla="*/ 1981883 w 2477353"/>
                <a:gd name="connsiteY3" fmla="*/ 990941 h 990941"/>
                <a:gd name="connsiteX4" fmla="*/ 0 w 2477353"/>
                <a:gd name="connsiteY4" fmla="*/ 990941 h 990941"/>
                <a:gd name="connsiteX5" fmla="*/ 495471 w 2477353"/>
                <a:gd name="connsiteY5" fmla="*/ 495471 h 990941"/>
                <a:gd name="connsiteX6" fmla="*/ 0 w 2477353"/>
                <a:gd name="connsiteY6" fmla="*/ 0 h 9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7353" h="990941">
                  <a:moveTo>
                    <a:pt x="0" y="0"/>
                  </a:moveTo>
                  <a:lnTo>
                    <a:pt x="1981883" y="0"/>
                  </a:lnTo>
                  <a:lnTo>
                    <a:pt x="2477353" y="495471"/>
                  </a:lnTo>
                  <a:lnTo>
                    <a:pt x="1981883" y="990941"/>
                  </a:lnTo>
                  <a:lnTo>
                    <a:pt x="0" y="990941"/>
                  </a:lnTo>
                  <a:lnTo>
                    <a:pt x="495471" y="495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3492" tIns="56007" rIns="551477" bIns="56007" numCol="1" spcCol="1270" anchor="ctr" anchorCtr="0">
              <a:noAutofit/>
            </a:bodyPr>
            <a:lstStyle/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200">
                <a:solidFill>
                  <a:prstClr val="white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C7BEF0A-E100-4DCC-AA94-B9773B01A4D9}"/>
                </a:ext>
              </a:extLst>
            </p:cNvPr>
            <p:cNvSpPr/>
            <p:nvPr/>
          </p:nvSpPr>
          <p:spPr>
            <a:xfrm>
              <a:off x="1387438" y="2039852"/>
              <a:ext cx="1238332" cy="476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</a:rPr>
                <a:t>管理员模式</a:t>
              </a:r>
              <a:endParaRPr lang="en-US" altLang="zh-CN" sz="2000" dirty="0">
                <a:solidFill>
                  <a:prstClr val="white"/>
                </a:solidFill>
              </a:endParaRPr>
            </a:p>
            <a:p>
              <a:r>
                <a:rPr lang="en-US" altLang="zh-CN" sz="2000" dirty="0">
                  <a:solidFill>
                    <a:prstClr val="white"/>
                  </a:solidFill>
                </a:rPr>
                <a:t>Admin Mode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5D421DB-F3CF-450D-8A21-2BE592A47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72" y="1148831"/>
            <a:ext cx="6471253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08061-E5A1-4878-9292-1ADA6104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5B281E2-09D6-484B-A32F-3BDFB1F04680}"/>
              </a:ext>
            </a:extLst>
          </p:cNvPr>
          <p:cNvGrpSpPr/>
          <p:nvPr/>
        </p:nvGrpSpPr>
        <p:grpSpPr>
          <a:xfrm>
            <a:off x="668575" y="1148831"/>
            <a:ext cx="2119718" cy="960598"/>
            <a:chOff x="1144466" y="1954817"/>
            <a:chExt cx="1616165" cy="646465"/>
          </a:xfrm>
        </p:grpSpPr>
        <p:sp>
          <p:nvSpPr>
            <p:cNvPr id="6" name="任意多边形 47">
              <a:extLst>
                <a:ext uri="{FF2B5EF4-FFF2-40B4-BE49-F238E27FC236}">
                  <a16:creationId xmlns:a16="http://schemas.microsoft.com/office/drawing/2014/main" id="{59DBE858-D356-4E60-A995-D64D6E31E6AE}"/>
                </a:ext>
              </a:extLst>
            </p:cNvPr>
            <p:cNvSpPr/>
            <p:nvPr/>
          </p:nvSpPr>
          <p:spPr>
            <a:xfrm>
              <a:off x="1144466" y="1954817"/>
              <a:ext cx="1616165" cy="646465"/>
            </a:xfrm>
            <a:custGeom>
              <a:avLst/>
              <a:gdLst>
                <a:gd name="connsiteX0" fmla="*/ 0 w 2477353"/>
                <a:gd name="connsiteY0" fmla="*/ 0 h 990941"/>
                <a:gd name="connsiteX1" fmla="*/ 1981883 w 2477353"/>
                <a:gd name="connsiteY1" fmla="*/ 0 h 990941"/>
                <a:gd name="connsiteX2" fmla="*/ 2477353 w 2477353"/>
                <a:gd name="connsiteY2" fmla="*/ 495471 h 990941"/>
                <a:gd name="connsiteX3" fmla="*/ 1981883 w 2477353"/>
                <a:gd name="connsiteY3" fmla="*/ 990941 h 990941"/>
                <a:gd name="connsiteX4" fmla="*/ 0 w 2477353"/>
                <a:gd name="connsiteY4" fmla="*/ 990941 h 990941"/>
                <a:gd name="connsiteX5" fmla="*/ 495471 w 2477353"/>
                <a:gd name="connsiteY5" fmla="*/ 495471 h 990941"/>
                <a:gd name="connsiteX6" fmla="*/ 0 w 2477353"/>
                <a:gd name="connsiteY6" fmla="*/ 0 h 9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7353" h="990941">
                  <a:moveTo>
                    <a:pt x="0" y="0"/>
                  </a:moveTo>
                  <a:lnTo>
                    <a:pt x="1981883" y="0"/>
                  </a:lnTo>
                  <a:lnTo>
                    <a:pt x="2477353" y="495471"/>
                  </a:lnTo>
                  <a:lnTo>
                    <a:pt x="1981883" y="990941"/>
                  </a:lnTo>
                  <a:lnTo>
                    <a:pt x="0" y="990941"/>
                  </a:lnTo>
                  <a:lnTo>
                    <a:pt x="495471" y="495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3492" tIns="56007" rIns="551477" bIns="56007" numCol="1" spcCol="1270" anchor="ctr" anchorCtr="0">
              <a:noAutofit/>
            </a:bodyPr>
            <a:lstStyle/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200">
                <a:solidFill>
                  <a:prstClr val="white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4CF21B2-6A8C-4844-864B-CBF449A0D7C3}"/>
                </a:ext>
              </a:extLst>
            </p:cNvPr>
            <p:cNvSpPr/>
            <p:nvPr/>
          </p:nvSpPr>
          <p:spPr>
            <a:xfrm>
              <a:off x="1471712" y="2039852"/>
              <a:ext cx="1096557" cy="476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</a:rPr>
                <a:t>用户模式</a:t>
              </a:r>
              <a:endParaRPr lang="en-US" altLang="zh-CN" sz="2000" dirty="0">
                <a:solidFill>
                  <a:prstClr val="white"/>
                </a:solidFill>
              </a:endParaRPr>
            </a:p>
            <a:p>
              <a:r>
                <a:rPr lang="en-US" altLang="zh-CN" sz="2000" dirty="0">
                  <a:solidFill>
                    <a:prstClr val="white"/>
                  </a:solidFill>
                </a:rPr>
                <a:t>User</a:t>
              </a:r>
              <a:r>
                <a:rPr lang="zh-CN" altLang="en-US" sz="2000" dirty="0">
                  <a:solidFill>
                    <a:prstClr val="white"/>
                  </a:solidFill>
                </a:rPr>
                <a:t> </a:t>
              </a:r>
              <a:r>
                <a:rPr lang="en-US" altLang="zh-CN" sz="2000" dirty="0">
                  <a:solidFill>
                    <a:prstClr val="white"/>
                  </a:solidFill>
                </a:rPr>
                <a:t>Mode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35CD0F1-557B-4E82-A391-24D48EDB1998}"/>
              </a:ext>
            </a:extLst>
          </p:cNvPr>
          <p:cNvSpPr txBox="1"/>
          <p:nvPr/>
        </p:nvSpPr>
        <p:spPr>
          <a:xfrm>
            <a:off x="668575" y="2359620"/>
            <a:ext cx="60943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输入用户名和用户密码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根据输入的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opt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执行不同功能：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1.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进入买家模式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b="1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进入卖家模式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b="1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个人信息管理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4.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注销用户登录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F01808-3A93-4150-9271-3F663C3B9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79" y="1148831"/>
            <a:ext cx="6609781" cy="542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3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3396B-BDB8-44AB-93AA-E83587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Buyer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E40A355-D5F0-4E97-A993-89D349273C82}"/>
              </a:ext>
            </a:extLst>
          </p:cNvPr>
          <p:cNvGrpSpPr/>
          <p:nvPr/>
        </p:nvGrpSpPr>
        <p:grpSpPr>
          <a:xfrm>
            <a:off x="853966" y="1174020"/>
            <a:ext cx="2119718" cy="960598"/>
            <a:chOff x="1144466" y="1954817"/>
            <a:chExt cx="1616165" cy="646465"/>
          </a:xfrm>
        </p:grpSpPr>
        <p:sp>
          <p:nvSpPr>
            <p:cNvPr id="4" name="任意多边形 47">
              <a:extLst>
                <a:ext uri="{FF2B5EF4-FFF2-40B4-BE49-F238E27FC236}">
                  <a16:creationId xmlns:a16="http://schemas.microsoft.com/office/drawing/2014/main" id="{DBAF07D6-66C2-4498-BEB2-23D223331426}"/>
                </a:ext>
              </a:extLst>
            </p:cNvPr>
            <p:cNvSpPr/>
            <p:nvPr/>
          </p:nvSpPr>
          <p:spPr>
            <a:xfrm>
              <a:off x="1144466" y="1954817"/>
              <a:ext cx="1616165" cy="646465"/>
            </a:xfrm>
            <a:custGeom>
              <a:avLst/>
              <a:gdLst>
                <a:gd name="connsiteX0" fmla="*/ 0 w 2477353"/>
                <a:gd name="connsiteY0" fmla="*/ 0 h 990941"/>
                <a:gd name="connsiteX1" fmla="*/ 1981883 w 2477353"/>
                <a:gd name="connsiteY1" fmla="*/ 0 h 990941"/>
                <a:gd name="connsiteX2" fmla="*/ 2477353 w 2477353"/>
                <a:gd name="connsiteY2" fmla="*/ 495471 h 990941"/>
                <a:gd name="connsiteX3" fmla="*/ 1981883 w 2477353"/>
                <a:gd name="connsiteY3" fmla="*/ 990941 h 990941"/>
                <a:gd name="connsiteX4" fmla="*/ 0 w 2477353"/>
                <a:gd name="connsiteY4" fmla="*/ 990941 h 990941"/>
                <a:gd name="connsiteX5" fmla="*/ 495471 w 2477353"/>
                <a:gd name="connsiteY5" fmla="*/ 495471 h 990941"/>
                <a:gd name="connsiteX6" fmla="*/ 0 w 2477353"/>
                <a:gd name="connsiteY6" fmla="*/ 0 h 9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7353" h="990941">
                  <a:moveTo>
                    <a:pt x="0" y="0"/>
                  </a:moveTo>
                  <a:lnTo>
                    <a:pt x="1981883" y="0"/>
                  </a:lnTo>
                  <a:lnTo>
                    <a:pt x="2477353" y="495471"/>
                  </a:lnTo>
                  <a:lnTo>
                    <a:pt x="1981883" y="990941"/>
                  </a:lnTo>
                  <a:lnTo>
                    <a:pt x="0" y="990941"/>
                  </a:lnTo>
                  <a:lnTo>
                    <a:pt x="495471" y="495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3492" tIns="56007" rIns="551477" bIns="56007" numCol="1" spcCol="1270" anchor="ctr" anchorCtr="0">
              <a:noAutofit/>
            </a:bodyPr>
            <a:lstStyle/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200">
                <a:solidFill>
                  <a:prstClr val="white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4AEB2E-D5E6-4177-9FED-60432114E253}"/>
                </a:ext>
              </a:extLst>
            </p:cNvPr>
            <p:cNvSpPr/>
            <p:nvPr/>
          </p:nvSpPr>
          <p:spPr>
            <a:xfrm>
              <a:off x="1471712" y="2039852"/>
              <a:ext cx="1194333" cy="476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</a:rPr>
                <a:t>买家模式</a:t>
              </a:r>
              <a:endParaRPr lang="en-US" altLang="zh-CN" sz="2000" dirty="0">
                <a:solidFill>
                  <a:prstClr val="white"/>
                </a:solidFill>
              </a:endParaRPr>
            </a:p>
            <a:p>
              <a:r>
                <a:rPr lang="en-US" altLang="zh-CN" sz="2000" dirty="0">
                  <a:solidFill>
                    <a:prstClr val="white"/>
                  </a:solidFill>
                </a:rPr>
                <a:t>Buyer Mode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722C1B1-AEAA-43BF-B0A9-F12C7C4ABF45}"/>
              </a:ext>
            </a:extLst>
          </p:cNvPr>
          <p:cNvSpPr txBox="1"/>
          <p:nvPr/>
        </p:nvSpPr>
        <p:spPr>
          <a:xfrm>
            <a:off x="608285" y="2363168"/>
            <a:ext cx="60943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打印买家功能列表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根据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opt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执行买家的不同功能：</a:t>
            </a:r>
            <a:b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1.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查看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商品列表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2.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购买商品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3.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搜索商品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4.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查看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历史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订单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5.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查看商品详细信息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6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退出买家模式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9FCC56-7A39-4A6C-AD9D-85ADF2C24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59" y="1174020"/>
            <a:ext cx="70294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D2AE6-5760-4D47-8D72-1CFCD1AA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Seller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1AD6B8-9C9F-4A85-933E-0F8A61316B63}"/>
              </a:ext>
            </a:extLst>
          </p:cNvPr>
          <p:cNvGrpSpPr/>
          <p:nvPr/>
        </p:nvGrpSpPr>
        <p:grpSpPr>
          <a:xfrm>
            <a:off x="853966" y="1174020"/>
            <a:ext cx="2119718" cy="960598"/>
            <a:chOff x="1144466" y="1954817"/>
            <a:chExt cx="1616165" cy="646465"/>
          </a:xfrm>
        </p:grpSpPr>
        <p:sp>
          <p:nvSpPr>
            <p:cNvPr id="4" name="任意多边形 47">
              <a:extLst>
                <a:ext uri="{FF2B5EF4-FFF2-40B4-BE49-F238E27FC236}">
                  <a16:creationId xmlns:a16="http://schemas.microsoft.com/office/drawing/2014/main" id="{973E72BB-42E0-4687-986D-61386AB7B60E}"/>
                </a:ext>
              </a:extLst>
            </p:cNvPr>
            <p:cNvSpPr/>
            <p:nvPr/>
          </p:nvSpPr>
          <p:spPr>
            <a:xfrm>
              <a:off x="1144466" y="1954817"/>
              <a:ext cx="1616165" cy="646465"/>
            </a:xfrm>
            <a:custGeom>
              <a:avLst/>
              <a:gdLst>
                <a:gd name="connsiteX0" fmla="*/ 0 w 2477353"/>
                <a:gd name="connsiteY0" fmla="*/ 0 h 990941"/>
                <a:gd name="connsiteX1" fmla="*/ 1981883 w 2477353"/>
                <a:gd name="connsiteY1" fmla="*/ 0 h 990941"/>
                <a:gd name="connsiteX2" fmla="*/ 2477353 w 2477353"/>
                <a:gd name="connsiteY2" fmla="*/ 495471 h 990941"/>
                <a:gd name="connsiteX3" fmla="*/ 1981883 w 2477353"/>
                <a:gd name="connsiteY3" fmla="*/ 990941 h 990941"/>
                <a:gd name="connsiteX4" fmla="*/ 0 w 2477353"/>
                <a:gd name="connsiteY4" fmla="*/ 990941 h 990941"/>
                <a:gd name="connsiteX5" fmla="*/ 495471 w 2477353"/>
                <a:gd name="connsiteY5" fmla="*/ 495471 h 990941"/>
                <a:gd name="connsiteX6" fmla="*/ 0 w 2477353"/>
                <a:gd name="connsiteY6" fmla="*/ 0 h 9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7353" h="990941">
                  <a:moveTo>
                    <a:pt x="0" y="0"/>
                  </a:moveTo>
                  <a:lnTo>
                    <a:pt x="1981883" y="0"/>
                  </a:lnTo>
                  <a:lnTo>
                    <a:pt x="2477353" y="495471"/>
                  </a:lnTo>
                  <a:lnTo>
                    <a:pt x="1981883" y="990941"/>
                  </a:lnTo>
                  <a:lnTo>
                    <a:pt x="0" y="990941"/>
                  </a:lnTo>
                  <a:lnTo>
                    <a:pt x="495471" y="495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3492" tIns="56007" rIns="551477" bIns="56007" numCol="1" spcCol="1270" anchor="ctr" anchorCtr="0">
              <a:noAutofit/>
            </a:bodyPr>
            <a:lstStyle/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200">
                <a:solidFill>
                  <a:prstClr val="white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9C17A54-6061-44C9-8D5F-BD464F348598}"/>
                </a:ext>
              </a:extLst>
            </p:cNvPr>
            <p:cNvSpPr/>
            <p:nvPr/>
          </p:nvSpPr>
          <p:spPr>
            <a:xfrm>
              <a:off x="1471712" y="2039852"/>
              <a:ext cx="1184555" cy="476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</a:rPr>
                <a:t>卖家模式</a:t>
              </a:r>
              <a:endParaRPr lang="en-US" altLang="zh-CN" sz="2000" dirty="0">
                <a:solidFill>
                  <a:prstClr val="white"/>
                </a:solidFill>
              </a:endParaRPr>
            </a:p>
            <a:p>
              <a:r>
                <a:rPr lang="en-US" altLang="zh-CN" sz="2000" dirty="0">
                  <a:solidFill>
                    <a:prstClr val="white"/>
                  </a:solidFill>
                </a:rPr>
                <a:t>Seller Mode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79B70B8-127A-439B-ACCE-B33069689F73}"/>
              </a:ext>
            </a:extLst>
          </p:cNvPr>
          <p:cNvSpPr txBox="1"/>
          <p:nvPr/>
        </p:nvSpPr>
        <p:spPr>
          <a:xfrm>
            <a:off x="731271" y="2683917"/>
            <a:ext cx="60943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打印卖家功能列表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b="1" dirty="0">
                <a:solidFill>
                  <a:schemeClr val="tx2">
                    <a:lumMod val="75000"/>
                  </a:schemeClr>
                </a:solidFill>
              </a:rPr>
              <a:t>·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根据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opt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执行卖家的不同功能：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1.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发布商品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2.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查看已发布商品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3.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修改商品信息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4.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下架商品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  5.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查看所有订单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6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退出卖家模式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93BD9B-1188-4DA5-917F-CBDDC21D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14" y="1174020"/>
            <a:ext cx="72771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4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基本算法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计算机实现思路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1E04B7-EB7B-4287-9BF8-F529BC51855F}"/>
              </a:ext>
            </a:extLst>
          </p:cNvPr>
          <p:cNvSpPr txBox="1"/>
          <p:nvPr/>
        </p:nvSpPr>
        <p:spPr>
          <a:xfrm>
            <a:off x="853966" y="1436914"/>
            <a:ext cx="106112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计算器主要采用逆波兰表达式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主要原理：建立两个栈，一个用于存放数字，一个用于存放符号。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    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判断符号优先级，当符号优先级低于符号栈的栈头时，栈头出栈，（括号另算）否则则入栈。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  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出栈的符号进行运算，读取数字栈的两个数字并进行运算，将计算值返回至数字栈。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  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当输入的式子已全部读取完成时，若此时符号栈还有元素（此时数字栈肯定也还有），则从栈头逐个出栈，并进行运算。并将最后的计算值，返回数字栈的栈头。对于括号，“（”拥有最高的优先级，“）”则为最低优先级。当运行时符号栈的出栈会在栈头为“（”时停止。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    如果表达式输入不合法，在输入途中将表达式的状态从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true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改为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，并在相应流程结束后输出“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Wrong operation.”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并从新开始。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B6A04-D7C5-49D1-88C9-0C6AAB75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计算机具体实现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0C1E0F-4C26-4F1E-A0C8-F375D9DD2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88" y="1337163"/>
            <a:ext cx="4105275" cy="43243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265FCA-BBE2-4D39-93B7-F6D18F508CF6}"/>
              </a:ext>
            </a:extLst>
          </p:cNvPr>
          <p:cNvSpPr txBox="1"/>
          <p:nvPr/>
        </p:nvSpPr>
        <p:spPr>
          <a:xfrm>
            <a:off x="532563" y="1547446"/>
            <a:ext cx="51447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构建一个栈类：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其包括：类定义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析构函数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判断栈是否为空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入栈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访问栈顶数据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出栈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输出栈中数据（调试时所用）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4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2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67734" y="2042959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PA_矩形 34"/>
          <p:cNvSpPr/>
          <p:nvPr>
            <p:custDataLst>
              <p:tags r:id="rId2"/>
            </p:custDataLst>
          </p:nvPr>
        </p:nvSpPr>
        <p:spPr bwMode="auto">
          <a:xfrm>
            <a:off x="8522539" y="1981403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</a:t>
            </a:r>
          </a:p>
        </p:txBody>
      </p:sp>
      <p:grpSp>
        <p:nvGrpSpPr>
          <p:cNvPr id="4" name="PA_组合 220"/>
          <p:cNvGrpSpPr/>
          <p:nvPr>
            <p:custDataLst>
              <p:tags r:id="rId3"/>
            </p:custDataLst>
          </p:nvPr>
        </p:nvGrpSpPr>
        <p:grpSpPr>
          <a:xfrm>
            <a:off x="8120425" y="2114049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5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/>
                <a:ea typeface="微软雅黑 Light"/>
              </a:endParaRPr>
            </a:p>
          </p:txBody>
        </p:sp>
        <p:sp>
          <p:nvSpPr>
            <p:cNvPr id="6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/>
                <a:ea typeface="微软雅黑 Light"/>
              </a:endParaRPr>
            </a:p>
          </p:txBody>
        </p:sp>
      </p:grpSp>
      <p:sp>
        <p:nvSpPr>
          <p:cNvPr id="7" name="PA_矩形 21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67734" y="2793479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PA_矩形 63"/>
          <p:cNvSpPr/>
          <p:nvPr>
            <p:custDataLst>
              <p:tags r:id="rId5"/>
            </p:custDataLst>
          </p:nvPr>
        </p:nvSpPr>
        <p:spPr bwMode="auto">
          <a:xfrm>
            <a:off x="8522539" y="2731923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模块划分</a:t>
            </a:r>
          </a:p>
        </p:txBody>
      </p:sp>
      <p:grpSp>
        <p:nvGrpSpPr>
          <p:cNvPr id="9" name="PA_组合 220"/>
          <p:cNvGrpSpPr/>
          <p:nvPr>
            <p:custDataLst>
              <p:tags r:id="rId6"/>
            </p:custDataLst>
          </p:nvPr>
        </p:nvGrpSpPr>
        <p:grpSpPr>
          <a:xfrm>
            <a:off x="8120425" y="2864569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10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/>
                <a:ea typeface="微软雅黑 Light"/>
              </a:endParaRPr>
            </a:p>
          </p:txBody>
        </p:sp>
        <p:sp>
          <p:nvSpPr>
            <p:cNvPr id="11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/>
                <a:ea typeface="微软雅黑 Light"/>
              </a:endParaRPr>
            </a:p>
          </p:txBody>
        </p:sp>
      </p:grpSp>
      <p:sp>
        <p:nvSpPr>
          <p:cNvPr id="12" name="PA_矩形 21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67734" y="3543999"/>
            <a:ext cx="180850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r>
              <a:rPr lang="zh-CN" altLang="en-US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zh-CN" altLang="en-US" sz="2000" b="1" dirty="0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PA_矩形 69"/>
          <p:cNvSpPr/>
          <p:nvPr>
            <p:custDataLst>
              <p:tags r:id="rId8"/>
            </p:custDataLst>
          </p:nvPr>
        </p:nvSpPr>
        <p:spPr bwMode="auto">
          <a:xfrm>
            <a:off x="8522539" y="3482443"/>
            <a:ext cx="2114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函数功能</a:t>
            </a:r>
          </a:p>
        </p:txBody>
      </p:sp>
      <p:grpSp>
        <p:nvGrpSpPr>
          <p:cNvPr id="14" name="PA_组合 220"/>
          <p:cNvGrpSpPr/>
          <p:nvPr>
            <p:custDataLst>
              <p:tags r:id="rId9"/>
            </p:custDataLst>
          </p:nvPr>
        </p:nvGrpSpPr>
        <p:grpSpPr>
          <a:xfrm>
            <a:off x="8120425" y="3615089"/>
            <a:ext cx="257928" cy="257928"/>
            <a:chOff x="5461936" y="1216183"/>
            <a:chExt cx="1255427" cy="1255427"/>
          </a:xfrm>
          <a:solidFill>
            <a:srgbClr val="47ABB9"/>
          </a:solidFill>
        </p:grpSpPr>
        <p:sp>
          <p:nvSpPr>
            <p:cNvPr id="15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/>
                <a:ea typeface="微软雅黑 Light"/>
              </a:endParaRPr>
            </a:p>
          </p:txBody>
        </p:sp>
        <p:sp>
          <p:nvSpPr>
            <p:cNvPr id="16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000">
                <a:solidFill>
                  <a:srgbClr val="47ABB9"/>
                </a:solidFill>
                <a:latin typeface="微软雅黑 Light"/>
                <a:ea typeface="微软雅黑 Light"/>
              </a:endParaRPr>
            </a:p>
          </p:txBody>
        </p:sp>
      </p:grpSp>
      <p:grpSp>
        <p:nvGrpSpPr>
          <p:cNvPr id="27" name="组 98"/>
          <p:cNvGrpSpPr/>
          <p:nvPr/>
        </p:nvGrpSpPr>
        <p:grpSpPr>
          <a:xfrm rot="21376792">
            <a:off x="1758673" y="1473922"/>
            <a:ext cx="3811250" cy="5055619"/>
            <a:chOff x="1377055" y="1392155"/>
            <a:chExt cx="3814979" cy="5060566"/>
          </a:xfrm>
          <a:effectLst>
            <a:outerShdw blurRad="254000" sx="105000" sy="105000" algn="ctr" rotWithShape="0">
              <a:prstClr val="black">
                <a:alpha val="10000"/>
              </a:prstClr>
            </a:outerShdw>
          </a:effectLst>
        </p:grpSpPr>
        <p:sp>
          <p:nvSpPr>
            <p:cNvPr id="28" name="矩形 7"/>
            <p:cNvSpPr/>
            <p:nvPr/>
          </p:nvSpPr>
          <p:spPr>
            <a:xfrm rot="2482433">
              <a:off x="3007537" y="1392155"/>
              <a:ext cx="1747603" cy="3374686"/>
            </a:xfrm>
            <a:custGeom>
              <a:avLst/>
              <a:gdLst/>
              <a:ahLst/>
              <a:cxnLst/>
              <a:rect l="l" t="t" r="r" b="b"/>
              <a:pathLst>
                <a:path w="1124859" h="2172144">
                  <a:moveTo>
                    <a:pt x="562430" y="0"/>
                  </a:moveTo>
                  <a:lnTo>
                    <a:pt x="568226" y="4750"/>
                  </a:lnTo>
                  <a:cubicBezTo>
                    <a:pt x="912142" y="314826"/>
                    <a:pt x="1124859" y="743192"/>
                    <a:pt x="1124859" y="1216352"/>
                  </a:cubicBezTo>
                  <a:cubicBezTo>
                    <a:pt x="1124859" y="1512077"/>
                    <a:pt x="1041767" y="1790304"/>
                    <a:pt x="895483" y="2033091"/>
                  </a:cubicBezTo>
                  <a:lnTo>
                    <a:pt x="850105" y="2100436"/>
                  </a:lnTo>
                  <a:lnTo>
                    <a:pt x="849155" y="2100436"/>
                  </a:lnTo>
                  <a:lnTo>
                    <a:pt x="848076" y="2103447"/>
                  </a:lnTo>
                  <a:lnTo>
                    <a:pt x="843761" y="2109851"/>
                  </a:lnTo>
                  <a:lnTo>
                    <a:pt x="832582" y="2120438"/>
                  </a:lnTo>
                  <a:cubicBezTo>
                    <a:pt x="790128" y="2150717"/>
                    <a:pt x="685176" y="2172144"/>
                    <a:pt x="562430" y="2172144"/>
                  </a:cubicBezTo>
                  <a:cubicBezTo>
                    <a:pt x="439684" y="2172144"/>
                    <a:pt x="334733" y="2150717"/>
                    <a:pt x="292280" y="2120438"/>
                  </a:cubicBezTo>
                  <a:lnTo>
                    <a:pt x="281095" y="2109846"/>
                  </a:lnTo>
                  <a:lnTo>
                    <a:pt x="276786" y="2103451"/>
                  </a:lnTo>
                  <a:lnTo>
                    <a:pt x="275705" y="2100436"/>
                  </a:lnTo>
                  <a:lnTo>
                    <a:pt x="274755" y="2100436"/>
                  </a:lnTo>
                  <a:lnTo>
                    <a:pt x="229376" y="2033091"/>
                  </a:lnTo>
                  <a:cubicBezTo>
                    <a:pt x="83093" y="1790304"/>
                    <a:pt x="0" y="1512077"/>
                    <a:pt x="0" y="1216352"/>
                  </a:cubicBezTo>
                  <a:cubicBezTo>
                    <a:pt x="0" y="743192"/>
                    <a:pt x="212717" y="314826"/>
                    <a:pt x="556633" y="4750"/>
                  </a:cubicBezTo>
                  <a:close/>
                </a:path>
              </a:pathLst>
            </a:custGeom>
            <a:solidFill>
              <a:srgbClr val="47ABB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kumimoji="1" lang="zh-CN" altLang="en-US">
                <a:solidFill>
                  <a:srgbClr val="47ABB9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29" name="组 100"/>
            <p:cNvGrpSpPr/>
            <p:nvPr/>
          </p:nvGrpSpPr>
          <p:grpSpPr>
            <a:xfrm>
              <a:off x="1377055" y="1773584"/>
              <a:ext cx="3814979" cy="4679137"/>
              <a:chOff x="1377055" y="1773584"/>
              <a:chExt cx="3814979" cy="4679137"/>
            </a:xfrm>
          </p:grpSpPr>
          <p:grpSp>
            <p:nvGrpSpPr>
              <p:cNvPr id="30" name="组 31"/>
              <p:cNvGrpSpPr/>
              <p:nvPr/>
            </p:nvGrpSpPr>
            <p:grpSpPr>
              <a:xfrm rot="2482433">
                <a:off x="1377055" y="4112587"/>
                <a:ext cx="1127448" cy="2340134"/>
                <a:chOff x="723595" y="814136"/>
                <a:chExt cx="725691" cy="1506246"/>
              </a:xfrm>
            </p:grpSpPr>
            <p:sp>
              <p:nvSpPr>
                <p:cNvPr id="45" name="椭圆 23"/>
                <p:cNvSpPr/>
                <p:nvPr/>
              </p:nvSpPr>
              <p:spPr>
                <a:xfrm>
                  <a:off x="723595" y="814136"/>
                  <a:ext cx="725691" cy="1506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srgbClr val="47ABB9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" name="椭圆 23"/>
                <p:cNvSpPr/>
                <p:nvPr/>
              </p:nvSpPr>
              <p:spPr>
                <a:xfrm>
                  <a:off x="825086" y="927226"/>
                  <a:ext cx="522710" cy="108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srgbClr val="47ABB9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" name="椭圆 23"/>
                <p:cNvSpPr/>
                <p:nvPr/>
              </p:nvSpPr>
              <p:spPr>
                <a:xfrm>
                  <a:off x="884079" y="998031"/>
                  <a:ext cx="404724" cy="840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srgbClr val="47ABB9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椭圆 23"/>
                <p:cNvSpPr/>
                <p:nvPr/>
              </p:nvSpPr>
              <p:spPr>
                <a:xfrm>
                  <a:off x="971652" y="1040140"/>
                  <a:ext cx="236004" cy="48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srgbClr val="47ABB9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1" name="椭圆 30"/>
              <p:cNvSpPr/>
              <p:nvPr/>
            </p:nvSpPr>
            <p:spPr>
              <a:xfrm rot="2482433">
                <a:off x="2398901" y="4123676"/>
                <a:ext cx="901987" cy="253683"/>
              </a:xfrm>
              <a:prstGeom prst="ellipse">
                <a:avLst/>
              </a:prstGeom>
              <a:solidFill>
                <a:srgbClr val="7979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同心圆 8"/>
              <p:cNvSpPr/>
              <p:nvPr/>
            </p:nvSpPr>
            <p:spPr>
              <a:xfrm rot="2482433">
                <a:off x="2681138" y="3116793"/>
                <a:ext cx="1738780" cy="676560"/>
              </a:xfrm>
              <a:custGeom>
                <a:avLst/>
                <a:gdLst/>
                <a:ahLst/>
                <a:cxnLst/>
                <a:rect l="l" t="t" r="r" b="b"/>
                <a:pathLst>
                  <a:path w="1119180" h="435473">
                    <a:moveTo>
                      <a:pt x="559590" y="0"/>
                    </a:moveTo>
                    <a:cubicBezTo>
                      <a:pt x="702498" y="0"/>
                      <a:pt x="838641" y="18607"/>
                      <a:pt x="962470" y="52257"/>
                    </a:cubicBezTo>
                    <a:lnTo>
                      <a:pt x="1119180" y="106904"/>
                    </a:lnTo>
                    <a:lnTo>
                      <a:pt x="1118163" y="135913"/>
                    </a:lnTo>
                    <a:cubicBezTo>
                      <a:pt x="1115605" y="172296"/>
                      <a:pt x="1111788" y="208372"/>
                      <a:pt x="1106750" y="244104"/>
                    </a:cubicBezTo>
                    <a:lnTo>
                      <a:pt x="1066139" y="435473"/>
                    </a:lnTo>
                    <a:lnTo>
                      <a:pt x="1056365" y="429866"/>
                    </a:lnTo>
                    <a:cubicBezTo>
                      <a:pt x="929229" y="369699"/>
                      <a:pt x="753593" y="332484"/>
                      <a:pt x="559590" y="332484"/>
                    </a:cubicBezTo>
                    <a:cubicBezTo>
                      <a:pt x="365588" y="332484"/>
                      <a:pt x="189951" y="369699"/>
                      <a:pt x="62816" y="429866"/>
                    </a:cubicBezTo>
                    <a:lnTo>
                      <a:pt x="53041" y="435473"/>
                    </a:lnTo>
                    <a:lnTo>
                      <a:pt x="12429" y="244104"/>
                    </a:lnTo>
                    <a:cubicBezTo>
                      <a:pt x="7391" y="208372"/>
                      <a:pt x="3574" y="172296"/>
                      <a:pt x="1016" y="135913"/>
                    </a:cubicBezTo>
                    <a:lnTo>
                      <a:pt x="0" y="106904"/>
                    </a:lnTo>
                    <a:lnTo>
                      <a:pt x="156710" y="52257"/>
                    </a:lnTo>
                    <a:cubicBezTo>
                      <a:pt x="280539" y="18607"/>
                      <a:pt x="416682" y="0"/>
                      <a:pt x="559590" y="0"/>
                    </a:cubicBezTo>
                    <a:close/>
                  </a:path>
                </a:pathLst>
              </a:custGeom>
              <a:solidFill>
                <a:srgbClr val="CBE4E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同心圆 8"/>
              <p:cNvSpPr/>
              <p:nvPr/>
            </p:nvSpPr>
            <p:spPr>
              <a:xfrm rot="2482433">
                <a:off x="4590886" y="1773584"/>
                <a:ext cx="601148" cy="318203"/>
              </a:xfrm>
              <a:custGeom>
                <a:avLst/>
                <a:gdLst/>
                <a:ahLst/>
                <a:cxnLst/>
                <a:rect l="l" t="t" r="r" b="b"/>
                <a:pathLst>
                  <a:path w="386934" h="204814">
                    <a:moveTo>
                      <a:pt x="193467" y="0"/>
                    </a:moveTo>
                    <a:lnTo>
                      <a:pt x="199263" y="4750"/>
                    </a:lnTo>
                    <a:cubicBezTo>
                      <a:pt x="242253" y="43510"/>
                      <a:pt x="283192" y="84117"/>
                      <a:pt x="321922" y="126430"/>
                    </a:cubicBezTo>
                    <a:lnTo>
                      <a:pt x="386934" y="204814"/>
                    </a:lnTo>
                    <a:lnTo>
                      <a:pt x="335054" y="197192"/>
                    </a:lnTo>
                    <a:cubicBezTo>
                      <a:pt x="289320" y="192763"/>
                      <a:pt x="241967" y="190437"/>
                      <a:pt x="193466" y="190437"/>
                    </a:cubicBezTo>
                    <a:cubicBezTo>
                      <a:pt x="144966" y="190437"/>
                      <a:pt x="97613" y="192763"/>
                      <a:pt x="51879" y="197192"/>
                    </a:cubicBezTo>
                    <a:lnTo>
                      <a:pt x="0" y="204813"/>
                    </a:lnTo>
                    <a:lnTo>
                      <a:pt x="65011" y="126430"/>
                    </a:lnTo>
                    <a:cubicBezTo>
                      <a:pt x="103741" y="84117"/>
                      <a:pt x="144681" y="43510"/>
                      <a:pt x="187670" y="4750"/>
                    </a:cubicBezTo>
                    <a:close/>
                  </a:path>
                </a:pathLst>
              </a:custGeom>
              <a:solidFill>
                <a:srgbClr val="CBE4E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 rot="2482433">
                <a:off x="3733949" y="2201876"/>
                <a:ext cx="978734" cy="9787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 rot="2482433">
                <a:off x="3785007" y="2252934"/>
                <a:ext cx="876618" cy="876618"/>
              </a:xfrm>
              <a:prstGeom prst="ellipse">
                <a:avLst/>
              </a:prstGeom>
              <a:solidFill>
                <a:srgbClr val="47ABB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 rot="2482433">
                <a:off x="3875662" y="2343589"/>
                <a:ext cx="695307" cy="6953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梯形 17"/>
              <p:cNvSpPr/>
              <p:nvPr/>
            </p:nvSpPr>
            <p:spPr>
              <a:xfrm rot="2482433">
                <a:off x="2357989" y="4152708"/>
                <a:ext cx="677552" cy="543318"/>
              </a:xfrm>
              <a:custGeom>
                <a:avLst/>
                <a:gdLst/>
                <a:ahLst/>
                <a:cxnLst/>
                <a:rect l="l" t="t" r="r" b="b"/>
                <a:pathLst>
                  <a:path w="436112" h="349711">
                    <a:moveTo>
                      <a:pt x="218057" y="0"/>
                    </a:moveTo>
                    <a:cubicBezTo>
                      <a:pt x="298529" y="0"/>
                      <a:pt x="363764" y="21296"/>
                      <a:pt x="363764" y="47566"/>
                    </a:cubicBezTo>
                    <a:lnTo>
                      <a:pt x="363628" y="47787"/>
                    </a:lnTo>
                    <a:lnTo>
                      <a:pt x="363807" y="47787"/>
                    </a:lnTo>
                    <a:lnTo>
                      <a:pt x="436112" y="349711"/>
                    </a:lnTo>
                    <a:lnTo>
                      <a:pt x="0" y="349711"/>
                    </a:lnTo>
                    <a:lnTo>
                      <a:pt x="72305" y="47787"/>
                    </a:lnTo>
                    <a:lnTo>
                      <a:pt x="72487" y="47787"/>
                    </a:lnTo>
                    <a:lnTo>
                      <a:pt x="72350" y="47566"/>
                    </a:lnTo>
                    <a:cubicBezTo>
                      <a:pt x="72350" y="21296"/>
                      <a:pt x="137585" y="0"/>
                      <a:pt x="218057" y="0"/>
                    </a:cubicBezTo>
                    <a:close/>
                  </a:path>
                </a:pathLst>
              </a:custGeom>
              <a:solidFill>
                <a:srgbClr val="CBE4E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 dirty="0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 rot="2482433">
                <a:off x="2117507" y="4581824"/>
                <a:ext cx="760273" cy="137219"/>
              </a:xfrm>
              <a:prstGeom prst="rect">
                <a:avLst/>
              </a:prstGeom>
              <a:solidFill>
                <a:srgbClr val="47ABB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 rot="2482433">
                <a:off x="2826643" y="3029100"/>
                <a:ext cx="118386" cy="23612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2482433">
                <a:off x="2498974" y="3896850"/>
                <a:ext cx="118386" cy="136974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矩形 32"/>
              <p:cNvSpPr/>
              <p:nvPr/>
            </p:nvSpPr>
            <p:spPr>
              <a:xfrm rot="2482433">
                <a:off x="1776595" y="2267681"/>
                <a:ext cx="727266" cy="2513993"/>
              </a:xfrm>
              <a:custGeom>
                <a:avLst/>
                <a:gdLst/>
                <a:ahLst/>
                <a:cxnLst/>
                <a:rect l="l" t="t" r="r" b="b"/>
                <a:pathLst>
                  <a:path w="468111" h="1618152">
                    <a:moveTo>
                      <a:pt x="325720" y="0"/>
                    </a:moveTo>
                    <a:lnTo>
                      <a:pt x="333327" y="144851"/>
                    </a:lnTo>
                    <a:cubicBezTo>
                      <a:pt x="350460" y="307151"/>
                      <a:pt x="392705" y="462850"/>
                      <a:pt x="456517" y="608754"/>
                    </a:cubicBezTo>
                    <a:lnTo>
                      <a:pt x="468111" y="631151"/>
                    </a:lnTo>
                    <a:lnTo>
                      <a:pt x="459812" y="642937"/>
                    </a:lnTo>
                    <a:cubicBezTo>
                      <a:pt x="322675" y="857903"/>
                      <a:pt x="235264" y="1183225"/>
                      <a:pt x="235264" y="1547325"/>
                    </a:cubicBezTo>
                    <a:lnTo>
                      <a:pt x="239023" y="1618152"/>
                    </a:lnTo>
                    <a:lnTo>
                      <a:pt x="67308" y="1618152"/>
                    </a:lnTo>
                    <a:lnTo>
                      <a:pt x="79877" y="1506476"/>
                    </a:lnTo>
                    <a:cubicBezTo>
                      <a:pt x="90848" y="1383994"/>
                      <a:pt x="96610" y="1257177"/>
                      <a:pt x="96610" y="1127286"/>
                    </a:cubicBezTo>
                    <a:cubicBezTo>
                      <a:pt x="96610" y="867504"/>
                      <a:pt x="73564" y="620018"/>
                      <a:pt x="31887" y="394918"/>
                    </a:cubicBezTo>
                    <a:lnTo>
                      <a:pt x="0" y="243703"/>
                    </a:lnTo>
                    <a:lnTo>
                      <a:pt x="134376" y="174436"/>
                    </a:lnTo>
                    <a:cubicBezTo>
                      <a:pt x="179186" y="145685"/>
                      <a:pt x="220927" y="112947"/>
                      <a:pt x="259034" y="7675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矩形 7"/>
              <p:cNvSpPr/>
              <p:nvPr/>
            </p:nvSpPr>
            <p:spPr>
              <a:xfrm rot="2482433">
                <a:off x="2561787" y="2564176"/>
                <a:ext cx="356251" cy="1120654"/>
              </a:xfrm>
              <a:custGeom>
                <a:avLst/>
                <a:gdLst/>
                <a:ahLst/>
                <a:cxnLst/>
                <a:rect l="l" t="t" r="r" b="b"/>
                <a:pathLst>
                  <a:path w="229304" h="721318">
                    <a:moveTo>
                      <a:pt x="86913" y="0"/>
                    </a:moveTo>
                    <a:lnTo>
                      <a:pt x="94520" y="144851"/>
                    </a:lnTo>
                    <a:cubicBezTo>
                      <a:pt x="111653" y="307151"/>
                      <a:pt x="153898" y="462850"/>
                      <a:pt x="217710" y="608754"/>
                    </a:cubicBezTo>
                    <a:lnTo>
                      <a:pt x="229304" y="631151"/>
                    </a:lnTo>
                    <a:lnTo>
                      <a:pt x="221005" y="642937"/>
                    </a:lnTo>
                    <a:lnTo>
                      <a:pt x="176141" y="721318"/>
                    </a:lnTo>
                    <a:lnTo>
                      <a:pt x="128621" y="629517"/>
                    </a:lnTo>
                    <a:cubicBezTo>
                      <a:pt x="57719" y="467401"/>
                      <a:pt x="13443" y="293194"/>
                      <a:pt x="654" y="111275"/>
                    </a:cubicBezTo>
                    <a:lnTo>
                      <a:pt x="0" y="92607"/>
                    </a:lnTo>
                    <a:lnTo>
                      <a:pt x="20227" y="767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矩形 32"/>
              <p:cNvSpPr/>
              <p:nvPr/>
            </p:nvSpPr>
            <p:spPr>
              <a:xfrm rot="2482433" flipH="1">
                <a:off x="3295880" y="3605881"/>
                <a:ext cx="727266" cy="2513993"/>
              </a:xfrm>
              <a:custGeom>
                <a:avLst/>
                <a:gdLst/>
                <a:ahLst/>
                <a:cxnLst/>
                <a:rect l="l" t="t" r="r" b="b"/>
                <a:pathLst>
                  <a:path w="468111" h="1618152">
                    <a:moveTo>
                      <a:pt x="325720" y="0"/>
                    </a:moveTo>
                    <a:lnTo>
                      <a:pt x="333327" y="144851"/>
                    </a:lnTo>
                    <a:cubicBezTo>
                      <a:pt x="350460" y="307151"/>
                      <a:pt x="392705" y="462850"/>
                      <a:pt x="456517" y="608754"/>
                    </a:cubicBezTo>
                    <a:lnTo>
                      <a:pt x="468111" y="631151"/>
                    </a:lnTo>
                    <a:lnTo>
                      <a:pt x="459812" y="642937"/>
                    </a:lnTo>
                    <a:cubicBezTo>
                      <a:pt x="322675" y="857903"/>
                      <a:pt x="235264" y="1183225"/>
                      <a:pt x="235264" y="1547325"/>
                    </a:cubicBezTo>
                    <a:lnTo>
                      <a:pt x="239023" y="1618152"/>
                    </a:lnTo>
                    <a:lnTo>
                      <a:pt x="67308" y="1618152"/>
                    </a:lnTo>
                    <a:lnTo>
                      <a:pt x="79877" y="1506476"/>
                    </a:lnTo>
                    <a:cubicBezTo>
                      <a:pt x="90848" y="1383994"/>
                      <a:pt x="96610" y="1257177"/>
                      <a:pt x="96610" y="1127286"/>
                    </a:cubicBezTo>
                    <a:cubicBezTo>
                      <a:pt x="96610" y="867504"/>
                      <a:pt x="73564" y="620018"/>
                      <a:pt x="31887" y="394918"/>
                    </a:cubicBezTo>
                    <a:lnTo>
                      <a:pt x="0" y="243703"/>
                    </a:lnTo>
                    <a:lnTo>
                      <a:pt x="134376" y="174436"/>
                    </a:lnTo>
                    <a:cubicBezTo>
                      <a:pt x="179186" y="145685"/>
                      <a:pt x="220927" y="112947"/>
                      <a:pt x="259034" y="7675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矩形 7"/>
              <p:cNvSpPr/>
              <p:nvPr/>
            </p:nvSpPr>
            <p:spPr>
              <a:xfrm rot="2482433" flipH="1">
                <a:off x="3802658" y="3657146"/>
                <a:ext cx="356251" cy="1120654"/>
              </a:xfrm>
              <a:custGeom>
                <a:avLst/>
                <a:gdLst/>
                <a:ahLst/>
                <a:cxnLst/>
                <a:rect l="l" t="t" r="r" b="b"/>
                <a:pathLst>
                  <a:path w="229304" h="721318">
                    <a:moveTo>
                      <a:pt x="86913" y="0"/>
                    </a:moveTo>
                    <a:lnTo>
                      <a:pt x="94520" y="144851"/>
                    </a:lnTo>
                    <a:cubicBezTo>
                      <a:pt x="111653" y="307151"/>
                      <a:pt x="153898" y="462850"/>
                      <a:pt x="217710" y="608754"/>
                    </a:cubicBezTo>
                    <a:lnTo>
                      <a:pt x="229304" y="631151"/>
                    </a:lnTo>
                    <a:lnTo>
                      <a:pt x="221005" y="642937"/>
                    </a:lnTo>
                    <a:lnTo>
                      <a:pt x="176141" y="721318"/>
                    </a:lnTo>
                    <a:lnTo>
                      <a:pt x="128621" y="629517"/>
                    </a:lnTo>
                    <a:cubicBezTo>
                      <a:pt x="57719" y="467401"/>
                      <a:pt x="13443" y="293194"/>
                      <a:pt x="654" y="111275"/>
                    </a:cubicBezTo>
                    <a:lnTo>
                      <a:pt x="0" y="92607"/>
                    </a:lnTo>
                    <a:lnTo>
                      <a:pt x="20227" y="767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srgbClr val="47ABB9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9" name="文本框 1"/>
          <p:cNvSpPr txBox="1">
            <a:spLocks noChangeArrowheads="1"/>
          </p:cNvSpPr>
          <p:nvPr/>
        </p:nvSpPr>
        <p:spPr bwMode="auto">
          <a:xfrm>
            <a:off x="3014556" y="324874"/>
            <a:ext cx="6241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zh-CN" altLang="en-US" sz="5400" b="1" dirty="0">
                <a:solidFill>
                  <a:srgbClr val="47ABB9"/>
                </a:solidFill>
                <a:latin typeface="+mn-lt"/>
              </a:rPr>
              <a:t>目录</a:t>
            </a:r>
            <a:r>
              <a:rPr lang="zh-CN" altLang="en-US" sz="5400" dirty="0">
                <a:solidFill>
                  <a:srgbClr val="47ABB9"/>
                </a:solidFill>
                <a:latin typeface="+mn-lt"/>
              </a:rPr>
              <a:t> </a:t>
            </a:r>
            <a:r>
              <a:rPr lang="en-US" altLang="zh-CN" sz="5400" dirty="0">
                <a:solidFill>
                  <a:srgbClr val="47ABB9"/>
                </a:solidFill>
                <a:latin typeface="+mn-lt"/>
              </a:rPr>
              <a:t>/ </a:t>
            </a:r>
            <a:r>
              <a:rPr lang="en-US" altLang="zh-CN" sz="4400" dirty="0">
                <a:solidFill>
                  <a:srgbClr val="47ABB9"/>
                </a:solidFill>
                <a:latin typeface="+mn-lt"/>
              </a:rPr>
              <a:t>CONTENTS</a:t>
            </a:r>
            <a:endParaRPr lang="zh-CN" altLang="en-US" sz="4400" dirty="0">
              <a:solidFill>
                <a:srgbClr val="47ABB9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12" grpId="0"/>
      <p:bldP spid="13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2B757-53DA-4385-B159-DCFC0F36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计算机具体实现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04D76B-02BB-409B-BDDF-8F75EC781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61" y="1206167"/>
            <a:ext cx="7000875" cy="5334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E7557C-C048-4376-ADC3-3547CA91C7D4}"/>
              </a:ext>
            </a:extLst>
          </p:cNvPr>
          <p:cNvSpPr txBox="1"/>
          <p:nvPr/>
        </p:nvSpPr>
        <p:spPr>
          <a:xfrm>
            <a:off x="502418" y="1406769"/>
            <a:ext cx="36174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构建一个计算器类：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其包含：初始化对象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析构函数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获取数据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中缀转后缀函数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对后缀表达式进行计算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获得最终答案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改变当前表达式状态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比较状态</a:t>
            </a:r>
          </a:p>
        </p:txBody>
      </p:sp>
    </p:spTree>
    <p:extLst>
      <p:ext uri="{BB962C8B-B14F-4D97-AF65-F5344CB8AC3E}">
        <p14:creationId xmlns:p14="http://schemas.microsoft.com/office/powerpoint/2010/main" val="624323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AD7DA-202B-42D3-A867-9C7DA96D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计算机具体实现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4762E8-982D-4739-B111-44149AF87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49" y="1219618"/>
            <a:ext cx="7562850" cy="4800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393052-DEF7-48D0-A013-ABB806CB93D3}"/>
              </a:ext>
            </a:extLst>
          </p:cNvPr>
          <p:cNvSpPr txBox="1"/>
          <p:nvPr/>
        </p:nvSpPr>
        <p:spPr>
          <a:xfrm>
            <a:off x="643095" y="1396721"/>
            <a:ext cx="3661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最终实现：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   1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、定义计算器对象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   2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、获取表达式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   3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、中缀转后缀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   4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、若检测到表达式不合法，则输出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”Wrong operation”,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并结束当前流程，进入下次循环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    5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、对合法的表达式进行计算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    6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、若计算过程中得到结果无意义，则输入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”Wrong operation”,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并结束当前循环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    7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、对最终所得结果进行输出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462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63822-D33F-42A3-8900-3470A9B4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数据存储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96216B-48A4-45AD-B23A-2BBF9ADC7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89" y="1054001"/>
            <a:ext cx="2838450" cy="676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46156D-080E-4EE7-8204-F5AA4C4363E5}"/>
              </a:ext>
            </a:extLst>
          </p:cNvPr>
          <p:cNvSpPr txBox="1"/>
          <p:nvPr/>
        </p:nvSpPr>
        <p:spPr>
          <a:xfrm>
            <a:off x="563650" y="1221152"/>
            <a:ext cx="433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定义三个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vector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向量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81D6B-FEA8-4B4F-A350-23AA2FEC5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89" y="1898144"/>
            <a:ext cx="7105650" cy="46767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DE554F-DD06-4D6A-9F7A-F8029D75A825}"/>
              </a:ext>
            </a:extLst>
          </p:cNvPr>
          <p:cNvSpPr txBox="1"/>
          <p:nvPr/>
        </p:nvSpPr>
        <p:spPr>
          <a:xfrm>
            <a:off x="462224" y="1999622"/>
            <a:ext cx="3577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在函数开始时，将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Commodity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文件中的对应数据全部提取到对应的向量中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（以提取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数据为例），保存在函数编译时的内存中，方便再运行中随时读取并改写</a:t>
            </a:r>
          </a:p>
        </p:txBody>
      </p:sp>
    </p:spTree>
    <p:extLst>
      <p:ext uri="{BB962C8B-B14F-4D97-AF65-F5344CB8AC3E}">
        <p14:creationId xmlns:p14="http://schemas.microsoft.com/office/powerpoint/2010/main" val="339987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E6B10-1BA6-4959-94C1-B5DFF2EC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E7EF56-8EA0-46E6-AA15-15B72E794419}"/>
              </a:ext>
            </a:extLst>
          </p:cNvPr>
          <p:cNvSpPr txBox="1"/>
          <p:nvPr/>
        </p:nvSpPr>
        <p:spPr>
          <a:xfrm>
            <a:off x="5637125" y="297431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8067D-9957-47EB-98DB-B7E4D5DE6F40}"/>
              </a:ext>
            </a:extLst>
          </p:cNvPr>
          <p:cNvSpPr txBox="1"/>
          <p:nvPr/>
        </p:nvSpPr>
        <p:spPr>
          <a:xfrm>
            <a:off x="853966" y="1346480"/>
            <a:ext cx="9857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     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注册时读取已经储存的用户数，并在该数上加一从而生成新的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UID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，输入用户名时判断是否与已经存在的用户名重合，若重合则重新输入。待全部填写完成后将信息输入进文件，并储存在内存单元中。（发布商品和购买商品同理）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     对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txt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文件进行操作，以英文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’,’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做为分隔符。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     登陆时从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people</a:t>
            </a:r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中依次找寻对应用户名，判断用户名和密码是否匹配。</a:t>
            </a:r>
            <a:endParaRPr lang="en-US" altLang="zh-CN" sz="18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    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购买时间和发布时间运用</a:t>
            </a:r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ctime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库获取对应数据。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    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匹配功能运用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string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自带的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find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功能，依次列出。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    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每当用户，商品信息发生改变时，就对相应的文件重新进行输入，更新对应文件。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58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C1DB4-BEF4-48E0-9A71-8F54C53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解释器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CB65E5-7418-4CEB-A063-80F574C36694}"/>
              </a:ext>
            </a:extLst>
          </p:cNvPr>
          <p:cNvSpPr txBox="1"/>
          <p:nvPr/>
        </p:nvSpPr>
        <p:spPr>
          <a:xfrm>
            <a:off x="763674" y="1175657"/>
            <a:ext cx="10329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每次进行对应操作时，便将操作中所具有的具体数值传入对应的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解释器，在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解释器中执行对应操作，保存相应指令于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command.txt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文件中，并对指令所要求的文件进行修改。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BB13C9-C4BE-4E98-98F7-32BBF09FC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2" y="2099006"/>
            <a:ext cx="59340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9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209CA8-9944-4CA1-B736-5FB3E80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Data.h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A8965D-DDCD-41E7-96E1-77011985CAAB}"/>
              </a:ext>
            </a:extLst>
          </p:cNvPr>
          <p:cNvSpPr txBox="1"/>
          <p:nvPr/>
        </p:nvSpPr>
        <p:spPr>
          <a:xfrm>
            <a:off x="594804" y="1124828"/>
            <a:ext cx="5317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商品和订单结构：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商品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默认以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开头，内部包含商品名称，价格，描述，存货数量，卖家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，上架日期和是否在售等内容，商品默认状态为在售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B59828-BD92-4CDA-AC61-6FE7C85F3E48}"/>
              </a:ext>
            </a:extLst>
          </p:cNvPr>
          <p:cNvSpPr txBox="1"/>
          <p:nvPr/>
        </p:nvSpPr>
        <p:spPr>
          <a:xfrm>
            <a:off x="719091" y="3886513"/>
            <a:ext cx="3915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订单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默认以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开头，内部包含商品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，单价，数量，交易日期，卖家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，买家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等内容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80F23A-D09C-4886-A936-80500494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23" y="898639"/>
            <a:ext cx="3381375" cy="2794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51E78-D89D-4124-9BB6-45C8982C7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23" y="3886513"/>
            <a:ext cx="30384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21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C83ED-792C-4870-A27F-3B2EBEF6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Admin.h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11CDD7-13B1-46F3-AC7D-49BDF9A88D81}"/>
              </a:ext>
            </a:extLst>
          </p:cNvPr>
          <p:cNvSpPr txBox="1"/>
          <p:nvPr/>
        </p:nvSpPr>
        <p:spPr>
          <a:xfrm>
            <a:off x="683581" y="1642369"/>
            <a:ext cx="4891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对管理员进行定义（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结构）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其含有：登陆程序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管理员主菜单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查看所有商品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搜索所有商品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删除特定商品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查看所有历史订单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查看所有用户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封禁指定用户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注销登录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由于题目要求，默认管理员名为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admin,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密码为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123456	</a:t>
            </a:r>
            <a:r>
              <a:rPr lang="en-US" altLang="zh-CN" dirty="0"/>
              <a:t>	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A6E284-699D-4009-95A3-9AFBC65E5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66" y="1642369"/>
            <a:ext cx="5286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3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4B692-54DF-4F4C-862A-65C6F272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User.h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6EADAF-4F6F-4D23-B1C5-D68F28EE605C}"/>
              </a:ext>
            </a:extLst>
          </p:cNvPr>
          <p:cNvSpPr txBox="1"/>
          <p:nvPr/>
        </p:nvSpPr>
        <p:spPr>
          <a:xfrm>
            <a:off x="994299" y="2124075"/>
            <a:ext cx="4215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用户结构：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内包含用户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（默认开头为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），用户名，密码，电话号码，地址，余额，默认状态。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9031FA-5839-4DE2-8334-291F5F2D0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54" y="2124075"/>
            <a:ext cx="29432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6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AC1F3-915E-4EAD-83D1-70A33D78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User.h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9973BD-EA6A-43E7-9E00-24F125FBE433}"/>
              </a:ext>
            </a:extLst>
          </p:cNvPr>
          <p:cNvSpPr txBox="1"/>
          <p:nvPr/>
        </p:nvSpPr>
        <p:spPr>
          <a:xfrm>
            <a:off x="931462" y="1899821"/>
            <a:ext cx="48632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对用户进行定义（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结构）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其包含：用户登录程序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用户注册程序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注销登录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用户主菜单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用户个人信息管理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查看信息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修改信息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充值姓名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修改用户姓名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修改用户手机号码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修改用户地址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363996-EA0C-4F83-B96A-4C70D6F03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53" y="1899821"/>
            <a:ext cx="53911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4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EE0BE-2C3D-4C72-A9EA-5C9BE01C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Sellers.h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155365-2E38-42B6-8AB9-FC453C28082B}"/>
              </a:ext>
            </a:extLst>
          </p:cNvPr>
          <p:cNvSpPr txBox="1"/>
          <p:nvPr/>
        </p:nvSpPr>
        <p:spPr>
          <a:xfrm>
            <a:off x="745724" y="1944210"/>
            <a:ext cx="4536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对卖家类进行定义：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其包括：继承用户类的所有功能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打印卖家主菜单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发布商品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查看商品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修改商品信息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下架商品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查看历史订单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C7D622-7675-4B4A-A68B-AA89148C0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506" y="1944210"/>
            <a:ext cx="52006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2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15CD0-A1D1-4990-ACE9-036132A1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Buyers.h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E3CDE5-7BD2-4F7A-87F9-6DAB65454BF0}"/>
              </a:ext>
            </a:extLst>
          </p:cNvPr>
          <p:cNvSpPr txBox="1"/>
          <p:nvPr/>
        </p:nvSpPr>
        <p:spPr>
          <a:xfrm>
            <a:off x="1004887" y="1938291"/>
            <a:ext cx="3451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对买家类进行定义：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其包括：继承用户类的所有功能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打印买家菜单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查看商品列表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购买商品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搜索商品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查看历史订单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查看商品信息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B24F59-A8AF-4C83-9CA3-6120167D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66" y="1938291"/>
            <a:ext cx="51149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672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1367">
      <a:dk1>
        <a:sysClr val="windowText" lastClr="000000"/>
      </a:dk1>
      <a:lt1>
        <a:sysClr val="window" lastClr="FFFFFF"/>
      </a:lt1>
      <a:dk2>
        <a:srgbClr val="47ABB9"/>
      </a:dk2>
      <a:lt2>
        <a:srgbClr val="92CED6"/>
      </a:lt2>
      <a:accent1>
        <a:srgbClr val="92CED6"/>
      </a:accent1>
      <a:accent2>
        <a:srgbClr val="47ABB9"/>
      </a:accent2>
      <a:accent3>
        <a:srgbClr val="92CED6"/>
      </a:accent3>
      <a:accent4>
        <a:srgbClr val="47ABB9"/>
      </a:accent4>
      <a:accent5>
        <a:srgbClr val="92CED6"/>
      </a:accent5>
      <a:accent6>
        <a:srgbClr val="47ABB9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1265</Words>
  <Application>Microsoft Office PowerPoint</Application>
  <PresentationFormat>宽屏</PresentationFormat>
  <Paragraphs>181</Paragraphs>
  <Slides>24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Lifeline JL</vt:lpstr>
      <vt:lpstr>宋体</vt:lpstr>
      <vt:lpstr>微软雅黑</vt:lpstr>
      <vt:lpstr>微软雅黑 Light</vt:lpstr>
      <vt:lpstr>Arial</vt:lpstr>
      <vt:lpstr>Arial Black</vt:lpstr>
      <vt:lpstr>Calibri</vt:lpstr>
      <vt:lpstr>Office 主题</vt:lpstr>
      <vt:lpstr>PowerPoint 演示文稿</vt:lpstr>
      <vt:lpstr>PowerPoint 演示文稿</vt:lpstr>
      <vt:lpstr>PowerPoint 演示文稿</vt:lpstr>
      <vt:lpstr>Data.h</vt:lpstr>
      <vt:lpstr>Admin.h</vt:lpstr>
      <vt:lpstr>User.h</vt:lpstr>
      <vt:lpstr>User.h</vt:lpstr>
      <vt:lpstr>Sellers.h</vt:lpstr>
      <vt:lpstr>Buyers.h</vt:lpstr>
      <vt:lpstr>PowerPoint 演示文稿</vt:lpstr>
      <vt:lpstr>主模块划分</vt:lpstr>
      <vt:lpstr>Main Menu</vt:lpstr>
      <vt:lpstr>Admin</vt:lpstr>
      <vt:lpstr>User</vt:lpstr>
      <vt:lpstr>Buyer</vt:lpstr>
      <vt:lpstr>Seller</vt:lpstr>
      <vt:lpstr>PowerPoint 演示文稿</vt:lpstr>
      <vt:lpstr>计算机实现思路</vt:lpstr>
      <vt:lpstr>计算机具体实现</vt:lpstr>
      <vt:lpstr>计算机具体实现</vt:lpstr>
      <vt:lpstr>计算机具体实现</vt:lpstr>
      <vt:lpstr>数据存储</vt:lpstr>
      <vt:lpstr>文件操作</vt:lpstr>
      <vt:lpstr>SQL解释器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顾 嘉宇</cp:lastModifiedBy>
  <cp:revision>48</cp:revision>
  <dcterms:created xsi:type="dcterms:W3CDTF">2015-05-05T08:02:00Z</dcterms:created>
  <dcterms:modified xsi:type="dcterms:W3CDTF">2022-03-18T06:21:16Z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